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130" d="100"/>
          <a:sy n="130" d="100"/>
        </p:scale>
        <p:origin x="2040" y="-3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3789990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284970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2141554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852785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3801273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725145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4053731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311034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3118069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255654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3D1FD69-02C9-48E2-90C7-CCA3F8AB9017}" type="datetimeFigureOut">
              <a:rPr lang="en-GB" smtClean="0"/>
              <a:t>03/08/2025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E3DF578-AAE3-43F6-A0E3-E25C13C7A7F4}" type="slidenum">
              <a:rPr lang="en-GB" smtClean="0"/>
              <a:t>‹#›</a:t>
            </a:fld>
            <a:endParaRPr lang="en-GB" dirty="0"/>
          </a:p>
        </p:txBody>
      </p:sp>
    </p:spTree>
    <p:extLst>
      <p:ext uri="{BB962C8B-B14F-4D97-AF65-F5344CB8AC3E}">
        <p14:creationId xmlns:p14="http://schemas.microsoft.com/office/powerpoint/2010/main" val="71307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D3D1FD69-02C9-48E2-90C7-CCA3F8AB9017}" type="datetimeFigureOut">
              <a:rPr lang="en-GB" smtClean="0"/>
              <a:t>03/08/2025</a:t>
            </a:fld>
            <a:endParaRPr lang="en-GB" dirty="0"/>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dirty="0"/>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3E3DF578-AAE3-43F6-A0E3-E25C13C7A7F4}" type="slidenum">
              <a:rPr lang="en-GB" smtClean="0"/>
              <a:t>‹#›</a:t>
            </a:fld>
            <a:endParaRPr lang="en-GB" dirty="0"/>
          </a:p>
        </p:txBody>
      </p:sp>
    </p:spTree>
    <p:extLst>
      <p:ext uri="{BB962C8B-B14F-4D97-AF65-F5344CB8AC3E}">
        <p14:creationId xmlns:p14="http://schemas.microsoft.com/office/powerpoint/2010/main" val="2316598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B435C1-A49F-3B9E-999A-A079CEDB77D8}"/>
              </a:ext>
            </a:extLst>
          </p:cNvPr>
          <p:cNvSpPr txBox="1"/>
          <p:nvPr/>
        </p:nvSpPr>
        <p:spPr>
          <a:xfrm>
            <a:off x="468000" y="1308494"/>
            <a:ext cx="5907024" cy="66018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43334"/>
                </a:solidFill>
                <a:latin typeface="Arial Rounded MT Bold" panose="020F0704030504030204" pitchFamily="34" charset="0"/>
              </a:rPr>
              <a:t>Arc flash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343334"/>
              </a:solidFill>
              <a:latin typeface="ArialM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MT"/>
              </a:rPr>
              <a:t>Arc flash studies are a critical aspect of electrical system safety, yet they are often overlooked or poorly executed. Inadequate assessments can lead to inaccurate incident energy levels, putting personnel at significant risk of severe injury or fatality. Achieving compliance with IEEE 1584-2018 ensures that arc flash hazards are accurately calculated, allowing for system design improvements to eliminate the hazard, implement engineering controls, adopt safe systems of work and correct selection of personal protective equipment. For HV and LV network owners and operators, sanctioning a thorough arc flash study is essential to maintaining a safe working environment and compliance to health and safety obligations.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M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latin typeface="ArialMT"/>
              </a:rPr>
              <a:t>An arc flash study should be undertaken in association with the following power system studies: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rgbClr val="000000"/>
              </a:solidFill>
              <a:latin typeface="ArialM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rgbClr val="000000"/>
                </a:solidFill>
                <a:latin typeface="ArialMT"/>
              </a:rPr>
              <a:t>S</a:t>
            </a:r>
            <a:r>
              <a:rPr lang="en-US" sz="1000" b="1" i="0" dirty="0">
                <a:solidFill>
                  <a:srgbClr val="000000"/>
                </a:solidFill>
                <a:effectLst/>
                <a:latin typeface="ArialMT"/>
              </a:rPr>
              <a:t>hort circuit study </a:t>
            </a:r>
            <a:r>
              <a:rPr lang="en-US" sz="1000" b="0" i="0" dirty="0">
                <a:solidFill>
                  <a:srgbClr val="000000"/>
                </a:solidFill>
                <a:effectLst/>
                <a:latin typeface="ArialMT"/>
              </a:rPr>
              <a:t>– A short circuit study enables the correct calculation of arcing current and allows for a comprehensive equipment evaluation to be performed.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rgbClr val="000000"/>
              </a:solidFill>
              <a:latin typeface="ArialM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dirty="0">
                <a:solidFill>
                  <a:srgbClr val="000000"/>
                </a:solidFill>
                <a:effectLst/>
                <a:latin typeface="ArialMT"/>
              </a:rPr>
              <a:t>Protection and coordination study </a:t>
            </a:r>
            <a:r>
              <a:rPr lang="en-US" sz="1000" b="0" i="0" dirty="0">
                <a:solidFill>
                  <a:srgbClr val="000000"/>
                </a:solidFill>
                <a:effectLst/>
                <a:latin typeface="ArialMT"/>
              </a:rPr>
              <a:t>– A protection study will provide the fault clearing time for a protective device during an arc flash event and allows for the reduction of arc flash energy through electrical system modifications.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MT"/>
            </a:endParaRPr>
          </a:p>
          <a:p>
            <a:pPr defTabSz="914400">
              <a:defRPr/>
            </a:pPr>
            <a:r>
              <a:rPr lang="en-US" sz="1000" dirty="0">
                <a:latin typeface="ArialMT"/>
              </a:rPr>
              <a:t>An arc flash study requires a significant amount of data to be collected across the HV and LV electrical system. </a:t>
            </a:r>
            <a:r>
              <a:rPr kumimoji="0" lang="en-US" sz="1000" b="0" i="0" u="none" strike="noStrike" kern="1200" cap="none" spc="0" normalizeH="0" baseline="0" noProof="0" dirty="0">
                <a:ln>
                  <a:noFill/>
                </a:ln>
                <a:solidFill>
                  <a:prstClr val="black"/>
                </a:solidFill>
                <a:effectLst/>
                <a:uLnTx/>
                <a:uFillTx/>
                <a:latin typeface="ArialMT"/>
                <a:ea typeface="+mn-ea"/>
                <a:cs typeface="+mn-cs"/>
              </a:rPr>
              <a:t>P&amp;R Power Systems</a:t>
            </a:r>
            <a:r>
              <a:rPr lang="en-US" sz="1000" dirty="0">
                <a:latin typeface="ArialMT"/>
              </a:rPr>
              <a:t> can undertake data collection of your HV and LV electrical network, ensuring a streamlined and efficient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M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MT"/>
              </a:rPr>
              <a:t>The required data can often be split into four categories and will often represent a full and complete single line diagram of the electrical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M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latin typeface="ArialMT"/>
              </a:rPr>
              <a:t>Utility information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latin typeface="ArialMT"/>
              </a:rPr>
              <a:t>Impedance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latin typeface="ArialMT"/>
              </a:rPr>
              <a:t>Protective device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latin typeface="ArialMT"/>
              </a:rPr>
              <a:t>Equipment data</a:t>
            </a:r>
          </a:p>
          <a:p>
            <a:pPr marL="0" marR="0" lvl="2" indent="0" algn="l" defTabSz="1425370" rtl="0" eaLnBrk="1" fontAlgn="auto" latinLnBrk="0" hangingPunct="1">
              <a:lnSpc>
                <a:spcPts val="1200"/>
              </a:lnSpc>
              <a:spcBef>
                <a:spcPts val="0"/>
              </a:spcBef>
              <a:spcAft>
                <a:spcPts val="567"/>
              </a:spcAft>
              <a:buClr>
                <a:srgbClr val="343334"/>
              </a:buClr>
              <a:buSzTx/>
              <a:buFont typeface="Proxima Nova" panose="02000506030000020004" pitchFamily="50" charset="0"/>
              <a:buNone/>
              <a:tabLst/>
              <a:defRPr/>
            </a:pPr>
            <a:endParaRPr kumimoji="0" lang="en-GB" sz="1000" b="0" i="0" u="none" strike="noStrike" kern="1200" cap="none" spc="0" normalizeH="0" baseline="0" noProof="0" dirty="0">
              <a:ln>
                <a:noFill/>
              </a:ln>
              <a:solidFill>
                <a:srgbClr val="343334"/>
              </a:solidFill>
              <a:effectLst/>
              <a:uLnTx/>
              <a:uFillTx/>
              <a:latin typeface="Lato Light"/>
              <a:ea typeface="Lato" panose="020F0502020204030203" pitchFamily="34" charset="0"/>
              <a:cs typeface="Lato" panose="020F0502020204030203" pitchFamily="34" charset="0"/>
            </a:endParaRPr>
          </a:p>
          <a:p>
            <a:pPr marL="0" marR="0" lvl="2" indent="0" algn="l" defTabSz="1425370" rtl="0" eaLnBrk="1" fontAlgn="auto" latinLnBrk="0" hangingPunct="1">
              <a:lnSpc>
                <a:spcPts val="1200"/>
              </a:lnSpc>
              <a:spcBef>
                <a:spcPts val="0"/>
              </a:spcBef>
              <a:spcAft>
                <a:spcPts val="567"/>
              </a:spcAft>
              <a:buClr>
                <a:srgbClr val="343334"/>
              </a:buClr>
              <a:buSzTx/>
              <a:buFont typeface="Proxima Nova" panose="02000506030000020004" pitchFamily="50" charset="0"/>
              <a:buNone/>
              <a:tabLst/>
              <a:defRPr/>
            </a:pPr>
            <a:r>
              <a:rPr lang="en-US" sz="1000" dirty="0">
                <a:latin typeface="ArialMT"/>
              </a:rPr>
              <a:t>At P&amp;R Power Systems, we </a:t>
            </a:r>
            <a:r>
              <a:rPr lang="en-US" sz="1000" dirty="0" err="1">
                <a:latin typeface="ArialMT"/>
              </a:rPr>
              <a:t>utilise</a:t>
            </a:r>
            <a:r>
              <a:rPr lang="en-US" sz="1000" dirty="0">
                <a:latin typeface="ArialMT"/>
              </a:rPr>
              <a:t> industry-leading software to conduct precise and comprehensive power system studies, ensuring accurate arc flash calculations. Additionally, we provide expert design support to develop effective mitigation strategies for incident energy levels exceeding </a:t>
            </a:r>
            <a:r>
              <a:rPr lang="en-US" sz="1000" b="1" dirty="0">
                <a:latin typeface="ArialMT"/>
              </a:rPr>
              <a:t>8 </a:t>
            </a:r>
            <a:r>
              <a:rPr lang="en-US" sz="1000" b="1" dirty="0" err="1">
                <a:latin typeface="ArialMT"/>
              </a:rPr>
              <a:t>cal</a:t>
            </a:r>
            <a:r>
              <a:rPr lang="en-US" sz="1000" b="1" dirty="0">
                <a:latin typeface="ArialMT"/>
              </a:rPr>
              <a:t>/cm²</a:t>
            </a:r>
            <a:r>
              <a:rPr lang="en-US" sz="1000" dirty="0">
                <a:latin typeface="ArialMT"/>
              </a:rPr>
              <a:t>, enhancing workplace safety and compliance.</a:t>
            </a:r>
            <a:endParaRPr kumimoji="0" lang="en-GB" sz="1000" b="0" i="0" u="none" strike="noStrike" kern="1200" cap="none" spc="0" normalizeH="0" baseline="0" noProof="0" dirty="0">
              <a:ln>
                <a:noFill/>
              </a:ln>
              <a:solidFill>
                <a:srgbClr val="343334"/>
              </a:solidFill>
              <a:effectLst/>
              <a:uLnTx/>
              <a:uFillTx/>
              <a:latin typeface="ArialMT"/>
              <a:ea typeface="Lato" panose="020F0502020204030203" pitchFamily="34" charset="0"/>
              <a:cs typeface="Lato" panose="020F0502020204030203" pitchFamily="34" charset="0"/>
            </a:endParaRPr>
          </a:p>
          <a:p>
            <a:pPr marL="0" marR="0" lvl="2" indent="0" algn="l" defTabSz="1425370" rtl="0" eaLnBrk="1" fontAlgn="auto" latinLnBrk="0" hangingPunct="1">
              <a:lnSpc>
                <a:spcPts val="1200"/>
              </a:lnSpc>
              <a:spcBef>
                <a:spcPts val="0"/>
              </a:spcBef>
              <a:spcAft>
                <a:spcPts val="567"/>
              </a:spcAft>
              <a:buClr>
                <a:srgbClr val="343334"/>
              </a:buClr>
              <a:buSzTx/>
              <a:buFont typeface="Proxima Nova" panose="02000506030000020004" pitchFamily="50" charset="0"/>
              <a:buNone/>
              <a:tabLst/>
              <a:defRPr/>
            </a:pPr>
            <a:endParaRPr kumimoji="0" lang="en-GB" sz="1000" b="0" i="0" u="none" strike="noStrike" kern="1200" cap="none" spc="0" normalizeH="0" baseline="0" noProof="0" dirty="0">
              <a:ln>
                <a:noFill/>
              </a:ln>
              <a:solidFill>
                <a:srgbClr val="343334"/>
              </a:solidFill>
              <a:effectLst/>
              <a:uLnTx/>
              <a:uFillTx/>
              <a:latin typeface="Lato Light"/>
              <a:ea typeface="Lato" panose="020F0502020204030203" pitchFamily="34" charset="0"/>
              <a:cs typeface="Lato" panose="020F0502020204030203" pitchFamily="34" charset="0"/>
            </a:endParaRPr>
          </a:p>
          <a:p>
            <a:pPr marL="0" marR="0" lvl="3" indent="0" algn="l" defTabSz="1425370" rtl="0" eaLnBrk="1" fontAlgn="auto" latinLnBrk="0" hangingPunct="1">
              <a:lnSpc>
                <a:spcPts val="1200"/>
              </a:lnSpc>
              <a:spcBef>
                <a:spcPts val="0"/>
              </a:spcBef>
              <a:spcAft>
                <a:spcPts val="0"/>
              </a:spcAft>
              <a:buClrTx/>
              <a:buSzTx/>
              <a:buFont typeface="Lato Light" panose="020F0502020204030203" pitchFamily="34" charset="0"/>
              <a:buNone/>
              <a:tabLst/>
              <a:defRPr/>
            </a:pPr>
            <a:endParaRPr kumimoji="0" lang="en-GB" sz="1000" b="0" i="0" u="none" strike="noStrike" kern="1200" cap="none" spc="0" normalizeH="0" baseline="0" noProof="0" dirty="0">
              <a:ln>
                <a:noFill/>
              </a:ln>
              <a:solidFill>
                <a:srgbClr val="343334"/>
              </a:solidFill>
              <a:effectLst/>
              <a:uLnTx/>
              <a:uFillTx/>
              <a:latin typeface="Lato Light"/>
              <a:ea typeface="+mn-ea"/>
              <a:cs typeface="+mn-cs"/>
            </a:endParaRPr>
          </a:p>
          <a:p>
            <a:pPr marL="144000" marR="0" lvl="4" indent="0" algn="l" defTabSz="1425370" rtl="0" eaLnBrk="1" fontAlgn="auto" latinLnBrk="0" hangingPunct="1">
              <a:lnSpc>
                <a:spcPts val="1200"/>
              </a:lnSpc>
              <a:spcBef>
                <a:spcPts val="0"/>
              </a:spcBef>
              <a:spcAft>
                <a:spcPts val="0"/>
              </a:spcAft>
              <a:buClrTx/>
              <a:buSzTx/>
              <a:buFont typeface="Lato Light" panose="020F0502020204030203" pitchFamily="34" charset="0"/>
              <a:buNone/>
              <a:tabLst/>
              <a:defRPr/>
            </a:pPr>
            <a:endParaRPr kumimoji="0" lang="en-GB" sz="1000" b="0" i="0" u="none" strike="noStrike" kern="1200" cap="none" spc="0" normalizeH="0" baseline="0" noProof="0" dirty="0">
              <a:ln>
                <a:noFill/>
              </a:ln>
              <a:solidFill>
                <a:srgbClr val="343334"/>
              </a:solidFill>
              <a:effectLst/>
              <a:uLnTx/>
              <a:uFillTx/>
              <a:latin typeface="Lato Light"/>
              <a:ea typeface="+mn-ea"/>
              <a:cs typeface="+mn-cs"/>
            </a:endParaRPr>
          </a:p>
          <a:p>
            <a:pPr marL="144000" marR="0" lvl="4" indent="0" algn="l" defTabSz="1425370" rtl="0" eaLnBrk="1" fontAlgn="auto" latinLnBrk="0" hangingPunct="1">
              <a:lnSpc>
                <a:spcPts val="1200"/>
              </a:lnSpc>
              <a:spcBef>
                <a:spcPts val="0"/>
              </a:spcBef>
              <a:spcAft>
                <a:spcPts val="0"/>
              </a:spcAft>
              <a:buClrTx/>
              <a:buSzTx/>
              <a:buFont typeface="Lato Light" panose="020F0502020204030203" pitchFamily="34" charset="0"/>
              <a:buNone/>
              <a:tabLst/>
              <a:defRPr/>
            </a:pPr>
            <a:endParaRPr kumimoji="0" lang="en-GB" sz="1000" b="0" i="0" u="none" strike="noStrike" kern="1200" cap="none" spc="0" normalizeH="0" baseline="0" noProof="0" dirty="0">
              <a:ln>
                <a:noFill/>
              </a:ln>
              <a:solidFill>
                <a:srgbClr val="343334"/>
              </a:solidFill>
              <a:effectLst/>
              <a:uLnTx/>
              <a:uFillTx/>
              <a:latin typeface="Lato Light"/>
              <a:ea typeface="+mn-ea"/>
              <a:cs typeface="+mn-cs"/>
            </a:endParaRPr>
          </a:p>
        </p:txBody>
      </p:sp>
      <p:pic>
        <p:nvPicPr>
          <p:cNvPr id="16" name="Picture 15">
            <a:extLst>
              <a:ext uri="{FF2B5EF4-FFF2-40B4-BE49-F238E27FC236}">
                <a16:creationId xmlns:a16="http://schemas.microsoft.com/office/drawing/2014/main" id="{D142B2C0-A637-9789-1AAE-CDA1A0320B3F}"/>
              </a:ext>
            </a:extLst>
          </p:cNvPr>
          <p:cNvPicPr>
            <a:picLocks noChangeAspect="1"/>
          </p:cNvPicPr>
          <p:nvPr/>
        </p:nvPicPr>
        <p:blipFill>
          <a:blip r:embed="rId2"/>
          <a:stretch>
            <a:fillRect/>
          </a:stretch>
        </p:blipFill>
        <p:spPr>
          <a:xfrm>
            <a:off x="484632" y="9240409"/>
            <a:ext cx="5756901" cy="2608840"/>
          </a:xfrm>
          <a:prstGeom prst="rect">
            <a:avLst/>
          </a:prstGeom>
        </p:spPr>
      </p:pic>
      <p:pic>
        <p:nvPicPr>
          <p:cNvPr id="1030" name="Picture 6" descr="How to calculate arc flash boundary">
            <a:extLst>
              <a:ext uri="{FF2B5EF4-FFF2-40B4-BE49-F238E27FC236}">
                <a16:creationId xmlns:a16="http://schemas.microsoft.com/office/drawing/2014/main" id="{ACEF81F1-FA26-FFE8-1AA1-045176D2AB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976" y="6942465"/>
            <a:ext cx="2595504" cy="214203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 blue background with white letters&#10;&#10;AI-generated content may be incorrect.">
            <a:extLst>
              <a:ext uri="{FF2B5EF4-FFF2-40B4-BE49-F238E27FC236}">
                <a16:creationId xmlns:a16="http://schemas.microsoft.com/office/drawing/2014/main" id="{CF5E2124-0D3C-2C2A-A6DB-08202A578B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976" y="99127"/>
            <a:ext cx="1209367" cy="1209367"/>
          </a:xfrm>
          <a:prstGeom prst="rect">
            <a:avLst/>
          </a:prstGeom>
        </p:spPr>
      </p:pic>
    </p:spTree>
    <p:extLst>
      <p:ext uri="{BB962C8B-B14F-4D97-AF65-F5344CB8AC3E}">
        <p14:creationId xmlns:p14="http://schemas.microsoft.com/office/powerpoint/2010/main" val="19798542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a8cfeb3-3000-4669-90c9-2d45a9d44eb3" xsi:nil="true"/>
    <lcf76f155ced4ddcb4097134ff3c332f xmlns="dd65eb23-ae40-4547-81e5-4872a62e3cc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58C8E109E70A4F9A8F52351C3DD2E5" ma:contentTypeVersion="13" ma:contentTypeDescription="Create a new document." ma:contentTypeScope="" ma:versionID="4f1c0c256a9c94411f6c404b33ee72e5">
  <xsd:schema xmlns:xsd="http://www.w3.org/2001/XMLSchema" xmlns:xs="http://www.w3.org/2001/XMLSchema" xmlns:p="http://schemas.microsoft.com/office/2006/metadata/properties" xmlns:ns2="dd65eb23-ae40-4547-81e5-4872a62e3ccf" xmlns:ns3="8a8cfeb3-3000-4669-90c9-2d45a9d44eb3" targetNamespace="http://schemas.microsoft.com/office/2006/metadata/properties" ma:root="true" ma:fieldsID="a2674d5c94dbde893350b708ff9551d1" ns2:_="" ns3:_="">
    <xsd:import namespace="dd65eb23-ae40-4547-81e5-4872a62e3ccf"/>
    <xsd:import namespace="8a8cfeb3-3000-4669-90c9-2d45a9d44eb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65eb23-ae40-4547-81e5-4872a62e3c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ec34f5b-c7bc-4c28-ad03-956e1e41709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a8cfeb3-3000-4669-90c9-2d45a9d44eb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67d07c9-7ef7-49a7-9e9e-035232f1bc7d}" ma:internalName="TaxCatchAll" ma:showField="CatchAllData" ma:web="8a8cfeb3-3000-4669-90c9-2d45a9d44e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A13E2B-D927-4680-A075-8BD94DAE093D}">
  <ds:schemaRefs>
    <ds:schemaRef ds:uri="http://schemas.microsoft.com/office/2006/metadata/properties"/>
    <ds:schemaRef ds:uri="http://schemas.microsoft.com/office/infopath/2007/PartnerControls"/>
    <ds:schemaRef ds:uri="8a8cfeb3-3000-4669-90c9-2d45a9d44eb3"/>
    <ds:schemaRef ds:uri="dd65eb23-ae40-4547-81e5-4872a62e3ccf"/>
  </ds:schemaRefs>
</ds:datastoreItem>
</file>

<file path=customXml/itemProps2.xml><?xml version="1.0" encoding="utf-8"?>
<ds:datastoreItem xmlns:ds="http://schemas.openxmlformats.org/officeDocument/2006/customXml" ds:itemID="{3C7DE135-0CD6-424E-82BD-F2D13FB6B1B1}">
  <ds:schemaRefs>
    <ds:schemaRef ds:uri="http://schemas.microsoft.com/sharepoint/v3/contenttype/forms"/>
  </ds:schemaRefs>
</ds:datastoreItem>
</file>

<file path=customXml/itemProps3.xml><?xml version="1.0" encoding="utf-8"?>
<ds:datastoreItem xmlns:ds="http://schemas.openxmlformats.org/officeDocument/2006/customXml" ds:itemID="{C75566E6-E2FB-4370-97FA-DDC36118D3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65eb23-ae40-4547-81e5-4872a62e3ccf"/>
    <ds:schemaRef ds:uri="8a8cfeb3-3000-4669-90c9-2d45a9d44e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712</TotalTime>
  <Words>331</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Aptos Display</vt:lpstr>
      <vt:lpstr>Arial</vt:lpstr>
      <vt:lpstr>Arial Rounded MT Bold</vt:lpstr>
      <vt:lpstr>ArialMT</vt:lpstr>
      <vt:lpstr>Lato Light</vt:lpstr>
      <vt:lpstr>Proxima Nova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Phillip Cottingham</dc:creator>
  <cp:lastModifiedBy>phillip cottingham</cp:lastModifiedBy>
  <cp:revision>10</cp:revision>
  <dcterms:created xsi:type="dcterms:W3CDTF">2025-01-22T14:08:44Z</dcterms:created>
  <dcterms:modified xsi:type="dcterms:W3CDTF">2025-08-03T16:37:42Z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0x0101003158C8E109E70A4F9A8F52351C3DD2E5</vt:lpwstr>
  </property>
</Properties>
</file>